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p4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media2.mp4" ContentType="video/unknown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25282A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9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9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DA"/>
          </a:solidFill>
        </a:fill>
      </a:tcStyle>
    </a:wholeTbl>
    <a:band2H>
      <a:tcTxStyle b="def" i="def"/>
      <a:tcStyle>
        <a:tcBdr/>
        <a:fill>
          <a:solidFill>
            <a:srgbClr val="EAE7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5282A"/>
        </a:fontRef>
        <a:srgbClr val="25282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5282A"/>
        </a:fontRef>
        <a:srgbClr val="25282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5282A"/>
              </a:solidFill>
              <a:prstDash val="solid"/>
              <a:round/>
            </a:ln>
          </a:top>
          <a:bottom>
            <a:ln w="25400" cap="flat">
              <a:solidFill>
                <a:srgbClr val="25282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5282A"/>
              </a:solidFill>
              <a:prstDash val="solid"/>
              <a:round/>
            </a:ln>
          </a:top>
          <a:bottom>
            <a:ln w="25400" cap="flat">
              <a:solidFill>
                <a:srgbClr val="25282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5282A"/>
        </a:fontRef>
        <a:srgbClr val="25282A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5282A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5282A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5282A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1.jpeg" descr="shutterstock_55295455.jpg"/>
          <p:cNvPicPr>
            <a:picLocks noChangeAspect="1"/>
          </p:cNvPicPr>
          <p:nvPr/>
        </p:nvPicPr>
        <p:blipFill>
          <a:blip r:embed="rId2">
            <a:alphaModFix amt="28000"/>
            <a:extLst/>
          </a:blip>
          <a:stretch>
            <a:fillRect/>
          </a:stretch>
        </p:blipFill>
        <p:spPr>
          <a:xfrm>
            <a:off x="-287" y="1071141"/>
            <a:ext cx="9144001" cy="534331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-2" y="1066800"/>
            <a:ext cx="9144005" cy="1589"/>
          </a:xfrm>
          <a:prstGeom prst="line">
            <a:avLst/>
          </a:prstGeom>
          <a:solidFill>
            <a:schemeClr val="accent2"/>
          </a:solidFill>
          <a:ln cap="sq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752" y="6536265"/>
            <a:ext cx="702475" cy="198456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>
            <a:off x="3874908" y="6534649"/>
            <a:ext cx="4572003" cy="214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9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© 2015 Unisys Corporation. All rights reserved. </a:t>
            </a:r>
            <a:r>
              <a:rPr b="1"/>
              <a:t>FOR INTERNAL USE ONLY.</a:t>
            </a:r>
          </a:p>
        </p:txBody>
      </p:sp>
      <p:sp>
        <p:nvSpPr>
          <p:cNvPr id="19" name="Shape 19"/>
          <p:cNvSpPr/>
          <p:nvPr/>
        </p:nvSpPr>
        <p:spPr>
          <a:xfrm>
            <a:off x="-1" y="6426172"/>
            <a:ext cx="9144002" cy="2"/>
          </a:xfrm>
          <a:prstGeom prst="line">
            <a:avLst/>
          </a:prstGeom>
          <a:solidFill>
            <a:schemeClr val="accent2"/>
          </a:solidFill>
          <a:ln w="190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" name="Shape 20"/>
          <p:cNvSpPr/>
          <p:nvPr/>
        </p:nvSpPr>
        <p:spPr>
          <a:xfrm>
            <a:off x="8493524" y="6436862"/>
            <a:ext cx="4" cy="421140"/>
          </a:xfrm>
          <a:prstGeom prst="line">
            <a:avLst/>
          </a:prstGeom>
          <a:solidFill>
            <a:schemeClr val="accent2"/>
          </a:solidFill>
          <a:ln w="12700" cap="sq">
            <a:solidFill>
              <a:srgbClr val="8C959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" name="Shape 21"/>
          <p:cNvSpPr/>
          <p:nvPr/>
        </p:nvSpPr>
        <p:spPr>
          <a:xfrm>
            <a:off x="0" y="4452153"/>
            <a:ext cx="9144000" cy="2405848"/>
          </a:xfrm>
          <a:prstGeom prst="rect">
            <a:avLst/>
          </a:prstGeom>
          <a:solidFill>
            <a:srgbClr val="004B98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2" name="image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009" y="1066800"/>
            <a:ext cx="9172093" cy="33141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body" sz="quarter" idx="1"/>
          </p:nvPr>
        </p:nvSpPr>
        <p:spPr>
          <a:xfrm>
            <a:off x="6540937" y="5981700"/>
            <a:ext cx="2281799" cy="6096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628650" indent="-228600" algn="r">
              <a:lnSpc>
                <a:spcPct val="90000"/>
              </a:lnSpc>
              <a:spcBef>
                <a:spcPts val="0"/>
              </a:spcBef>
              <a:buClrTx/>
              <a:buFontTx/>
              <a:defRPr sz="1600">
                <a:solidFill>
                  <a:srgbClr val="FFFFFF"/>
                </a:solidFill>
              </a:defRPr>
            </a:lvl2pPr>
            <a:lvl3pPr marL="1003300" indent="-203200" algn="r">
              <a:lnSpc>
                <a:spcPct val="90000"/>
              </a:lnSpc>
              <a:spcBef>
                <a:spcPts val="0"/>
              </a:spcBef>
              <a:buClrTx/>
              <a:buFontTx/>
              <a:defRPr sz="1600">
                <a:solidFill>
                  <a:srgbClr val="FFFFFF"/>
                </a:solidFill>
              </a:defRPr>
            </a:lvl3pPr>
            <a:lvl4pPr marL="1428750" indent="-285750" algn="r">
              <a:lnSpc>
                <a:spcPct val="90000"/>
              </a:lnSpc>
              <a:spcBef>
                <a:spcPts val="0"/>
              </a:spcBef>
              <a:buClrTx/>
              <a:buFontTx/>
              <a:defRPr sz="1600">
                <a:solidFill>
                  <a:srgbClr val="FFFFFF"/>
                </a:solidFill>
              </a:defRPr>
            </a:lvl4pPr>
            <a:lvl5pPr marL="1771650" indent="-228600" algn="r">
              <a:lnSpc>
                <a:spcPct val="90000"/>
              </a:lnSpc>
              <a:spcBef>
                <a:spcPts val="0"/>
              </a:spcBef>
              <a:buClrTx/>
              <a:buFontTx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body" sz="quarter" idx="13"/>
          </p:nvPr>
        </p:nvSpPr>
        <p:spPr>
          <a:xfrm>
            <a:off x="310895" y="5806352"/>
            <a:ext cx="6038869" cy="784952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5" name="Shape 25"/>
          <p:cNvSpPr/>
          <p:nvPr>
            <p:ph type="title"/>
          </p:nvPr>
        </p:nvSpPr>
        <p:spPr>
          <a:xfrm>
            <a:off x="310895" y="4637166"/>
            <a:ext cx="8503923" cy="1047409"/>
          </a:xfrm>
          <a:prstGeom prst="rect">
            <a:avLst/>
          </a:prstGeom>
        </p:spPr>
        <p:txBody>
          <a:bodyPr anchor="t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310895" y="5140259"/>
            <a:ext cx="8503920" cy="97790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" name="Shape 27"/>
          <p:cNvSpPr/>
          <p:nvPr/>
        </p:nvSpPr>
        <p:spPr>
          <a:xfrm>
            <a:off x="-2" y="1066800"/>
            <a:ext cx="9144005" cy="1589"/>
          </a:xfrm>
          <a:prstGeom prst="line">
            <a:avLst/>
          </a:prstGeom>
          <a:solidFill>
            <a:schemeClr val="accent2"/>
          </a:solidFill>
          <a:ln w="571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Shape 28"/>
          <p:cNvSpPr/>
          <p:nvPr/>
        </p:nvSpPr>
        <p:spPr>
          <a:xfrm>
            <a:off x="-3" y="4402471"/>
            <a:ext cx="9144003" cy="1589"/>
          </a:xfrm>
          <a:prstGeom prst="line">
            <a:avLst/>
          </a:prstGeom>
          <a:solidFill>
            <a:schemeClr val="accent2"/>
          </a:solidFill>
          <a:ln w="571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xfrm>
            <a:off x="6279548" y="6224225"/>
            <a:ext cx="273653" cy="264251"/>
          </a:xfrm>
          <a:prstGeom prst="rect">
            <a:avLst/>
          </a:prstGeom>
          <a:noFill/>
        </p:spPr>
        <p:txBody>
          <a:bodyPr wrap="none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vi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09" y="1066800"/>
            <a:ext cx="9172093" cy="3314182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title"/>
          </p:nvPr>
        </p:nvSpPr>
        <p:spPr>
          <a:xfrm>
            <a:off x="310895" y="4637166"/>
            <a:ext cx="8503923" cy="1047409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310895" y="5140259"/>
            <a:ext cx="8503920" cy="9779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/>
            </a:lvl1pPr>
            <a:lvl2pPr marL="0" indent="0">
              <a:lnSpc>
                <a:spcPct val="100000"/>
              </a:lnSpc>
              <a:buClrTx/>
              <a:buSzTx/>
              <a:buFontTx/>
              <a:buNone/>
              <a:defRPr sz="2200"/>
            </a:lvl2pPr>
            <a:lvl3pPr marL="0" indent="0">
              <a:lnSpc>
                <a:spcPct val="100000"/>
              </a:lnSpc>
              <a:buClrTx/>
              <a:buSzTx/>
              <a:buFontTx/>
              <a:buNone/>
              <a:defRPr sz="2200"/>
            </a:lvl3pPr>
            <a:lvl4pPr marL="0" indent="0">
              <a:lnSpc>
                <a:spcPct val="100000"/>
              </a:lnSpc>
              <a:buClrTx/>
              <a:buSzTx/>
              <a:buFontTx/>
              <a:buNone/>
              <a:defRPr sz="2200"/>
            </a:lvl4pPr>
            <a:lvl5pPr marL="0" indent="0">
              <a:lnSpc>
                <a:spcPct val="100000"/>
              </a:lnSpc>
              <a:buClrTx/>
              <a:buSzTx/>
              <a:buFont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/>
        </p:nvSpPr>
        <p:spPr>
          <a:xfrm>
            <a:off x="-3" y="4402471"/>
            <a:ext cx="9144003" cy="1589"/>
          </a:xfrm>
          <a:prstGeom prst="line">
            <a:avLst/>
          </a:prstGeom>
          <a:solidFill>
            <a:schemeClr val="accent2"/>
          </a:solidFill>
          <a:ln w="571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" name="Shape 40"/>
          <p:cNvSpPr/>
          <p:nvPr/>
        </p:nvSpPr>
        <p:spPr>
          <a:xfrm>
            <a:off x="-2" y="1066800"/>
            <a:ext cx="9144005" cy="1589"/>
          </a:xfrm>
          <a:prstGeom prst="line">
            <a:avLst/>
          </a:prstGeom>
          <a:solidFill>
            <a:schemeClr val="accent2"/>
          </a:solidFill>
          <a:ln w="571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1.jpeg" descr="shutterstock_55295455.jpg"/>
          <p:cNvPicPr>
            <a:picLocks noChangeAspect="1"/>
          </p:cNvPicPr>
          <p:nvPr/>
        </p:nvPicPr>
        <p:blipFill>
          <a:blip r:embed="rId2">
            <a:alphaModFix amt="28409"/>
            <a:extLst/>
          </a:blip>
          <a:stretch>
            <a:fillRect/>
          </a:stretch>
        </p:blipFill>
        <p:spPr>
          <a:xfrm>
            <a:off x="-287" y="1071141"/>
            <a:ext cx="9144001" cy="5343315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-2" y="1066800"/>
            <a:ext cx="9144005" cy="1589"/>
          </a:xfrm>
          <a:prstGeom prst="line">
            <a:avLst/>
          </a:prstGeom>
          <a:solidFill>
            <a:schemeClr val="accent2"/>
          </a:solidFill>
          <a:ln cap="sq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0" name="Shape 50"/>
          <p:cNvSpPr/>
          <p:nvPr/>
        </p:nvSpPr>
        <p:spPr>
          <a:xfrm>
            <a:off x="-1" y="6426172"/>
            <a:ext cx="9144002" cy="2"/>
          </a:xfrm>
          <a:prstGeom prst="line">
            <a:avLst/>
          </a:prstGeom>
          <a:solidFill>
            <a:schemeClr val="accent2"/>
          </a:solidFill>
          <a:ln w="190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" name="Shape 51"/>
          <p:cNvSpPr/>
          <p:nvPr/>
        </p:nvSpPr>
        <p:spPr>
          <a:xfrm>
            <a:off x="8493524" y="6436862"/>
            <a:ext cx="4" cy="421140"/>
          </a:xfrm>
          <a:prstGeom prst="line">
            <a:avLst/>
          </a:prstGeom>
          <a:solidFill>
            <a:schemeClr val="accent2"/>
          </a:solidFill>
          <a:ln w="12700" cap="sq">
            <a:solidFill>
              <a:srgbClr val="8C959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/>
          <p:nvPr>
            <p:ph type="body" sz="quarter" idx="13"/>
          </p:nvPr>
        </p:nvSpPr>
        <p:spPr>
          <a:xfrm>
            <a:off x="310896" y="1371600"/>
            <a:ext cx="8503920" cy="495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xfrm>
            <a:off x="6279548" y="6224225"/>
            <a:ext cx="273653" cy="264251"/>
          </a:xfrm>
          <a:prstGeom prst="rect">
            <a:avLst/>
          </a:prstGeom>
          <a:noFill/>
        </p:spPr>
        <p:txBody>
          <a:bodyPr wrap="none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1.jpeg" descr="shutterstock_55295455.jpg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-287" y="1071141"/>
            <a:ext cx="9144001" cy="5343315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-1" y="1066800"/>
            <a:ext cx="9144005" cy="1590"/>
          </a:xfrm>
          <a:prstGeom prst="line">
            <a:avLst/>
          </a:prstGeom>
          <a:solidFill>
            <a:schemeClr val="accent2"/>
          </a:solidFill>
          <a:ln cap="sq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9" name="Shape 99"/>
          <p:cNvSpPr/>
          <p:nvPr/>
        </p:nvSpPr>
        <p:spPr>
          <a:xfrm>
            <a:off x="0" y="6426172"/>
            <a:ext cx="9144002" cy="2"/>
          </a:xfrm>
          <a:prstGeom prst="line">
            <a:avLst/>
          </a:prstGeom>
          <a:solidFill>
            <a:schemeClr val="accent2"/>
          </a:solidFill>
          <a:ln w="190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0" name="Shape 100"/>
          <p:cNvSpPr/>
          <p:nvPr/>
        </p:nvSpPr>
        <p:spPr>
          <a:xfrm>
            <a:off x="8493524" y="6436862"/>
            <a:ext cx="4" cy="421140"/>
          </a:xfrm>
          <a:prstGeom prst="line">
            <a:avLst/>
          </a:prstGeom>
          <a:solidFill>
            <a:schemeClr val="accent2"/>
          </a:solidFill>
          <a:ln w="12700" cap="sq">
            <a:solidFill>
              <a:srgbClr val="8C959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Shape 101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xfrm>
            <a:off x="404813" y="1527047"/>
            <a:ext cx="8340726" cy="4686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282A"/>
                </a:solidFill>
              </a:defRPr>
            </a:lvl1pPr>
            <a:lvl2pPr>
              <a:defRPr>
                <a:solidFill>
                  <a:srgbClr val="25282A"/>
                </a:solidFill>
              </a:defRPr>
            </a:lvl2pPr>
            <a:lvl3pPr>
              <a:defRPr>
                <a:solidFill>
                  <a:srgbClr val="25282A"/>
                </a:solidFill>
              </a:defRPr>
            </a:lvl3pPr>
            <a:lvl4pPr>
              <a:defRPr>
                <a:solidFill>
                  <a:srgbClr val="25282A"/>
                </a:solidFill>
              </a:defRPr>
            </a:lvl4pPr>
            <a:lvl5pPr>
              <a:defRPr>
                <a:solidFill>
                  <a:srgbClr val="25282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 descr="shutterstock_5529545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7" y="1071141"/>
            <a:ext cx="9144001" cy="534331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-2" y="1066800"/>
            <a:ext cx="9144005" cy="1589"/>
          </a:xfrm>
          <a:prstGeom prst="line">
            <a:avLst/>
          </a:prstGeom>
          <a:solidFill>
            <a:schemeClr val="accent2"/>
          </a:solidFill>
          <a:ln cap="sq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Shape 4"/>
          <p:cNvSpPr/>
          <p:nvPr/>
        </p:nvSpPr>
        <p:spPr>
          <a:xfrm>
            <a:off x="-1" y="6426172"/>
            <a:ext cx="9144002" cy="2"/>
          </a:xfrm>
          <a:prstGeom prst="line">
            <a:avLst/>
          </a:prstGeom>
          <a:solidFill>
            <a:schemeClr val="accent2"/>
          </a:solidFill>
          <a:ln w="19050" cap="sq">
            <a:solidFill>
              <a:srgbClr val="004B9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Shape 5"/>
          <p:cNvSpPr/>
          <p:nvPr/>
        </p:nvSpPr>
        <p:spPr>
          <a:xfrm>
            <a:off x="8493524" y="6436862"/>
            <a:ext cx="4" cy="421140"/>
          </a:xfrm>
          <a:prstGeom prst="line">
            <a:avLst/>
          </a:prstGeom>
          <a:solidFill>
            <a:schemeClr val="accent2"/>
          </a:solidFill>
          <a:ln w="12700" cap="sq">
            <a:solidFill>
              <a:srgbClr val="8C959A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" name="Shape 6"/>
          <p:cNvSpPr/>
          <p:nvPr>
            <p:ph type="title"/>
          </p:nvPr>
        </p:nvSpPr>
        <p:spPr>
          <a:xfrm>
            <a:off x="310895" y="0"/>
            <a:ext cx="8503923" cy="1061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310895" y="1905000"/>
            <a:ext cx="8503923" cy="426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8517276" y="6528004"/>
            <a:ext cx="626728" cy="2269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 algn="ctr"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004B98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85750" marR="0" indent="-28575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2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1pPr>
      <a:lvl2pPr marL="7429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2pPr>
      <a:lvl3pPr marL="1104900" marR="0" indent="-3048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2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3pPr>
      <a:lvl4pPr marL="1571625" marR="0" indent="-428625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4pPr>
      <a:lvl5pPr marL="18859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2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5pPr>
      <a:lvl6pPr marL="23431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6pPr>
      <a:lvl7pPr marL="28003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7pPr>
      <a:lvl8pPr marL="32575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8pPr>
      <a:lvl9pPr marL="3714750" marR="0" indent="-342900" algn="l" defTabSz="914400" rtl="0" latinLnBrk="0">
        <a:lnSpc>
          <a:spcPct val="95000"/>
        </a:lnSpc>
        <a:spcBef>
          <a:spcPts val="1200"/>
        </a:spcBef>
        <a:spcAft>
          <a:spcPts val="0"/>
        </a:spcAft>
        <a:buClr>
          <a:srgbClr val="004B98"/>
        </a:buClr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33333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6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8517276" y="6527999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Shape 140"/>
          <p:cNvSpPr/>
          <p:nvPr/>
        </p:nvSpPr>
        <p:spPr>
          <a:xfrm>
            <a:off x="971548" y="227045"/>
            <a:ext cx="7200904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315468">
              <a:lnSpc>
                <a:spcPct val="90000"/>
              </a:lnSpc>
              <a:spcBef>
                <a:spcPts val="800"/>
              </a:spcBef>
              <a:defRPr b="1" sz="25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Personalised Ad-hoc Ride Sharing App Using Data Analytics </a:t>
            </a:r>
          </a:p>
        </p:txBody>
      </p:sp>
      <p:sp>
        <p:nvSpPr>
          <p:cNvPr id="141" name="Shape 141"/>
          <p:cNvSpPr/>
          <p:nvPr/>
        </p:nvSpPr>
        <p:spPr>
          <a:xfrm>
            <a:off x="3345658" y="1605657"/>
            <a:ext cx="2452687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 b="1" sz="4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PILLION</a:t>
            </a:r>
          </a:p>
        </p:txBody>
      </p:sp>
      <p:pic>
        <p:nvPicPr>
          <p:cNvPr id="14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0120" y="2755425"/>
            <a:ext cx="2548223" cy="2548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2" name="Shape 192"/>
          <p:cNvSpPr/>
          <p:nvPr/>
        </p:nvSpPr>
        <p:spPr>
          <a:xfrm>
            <a:off x="365214" y="4964841"/>
            <a:ext cx="89010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2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Rider who likes Rock Music + Rider who likes Blues Music = Boring journey! </a:t>
            </a:r>
          </a:p>
        </p:txBody>
      </p:sp>
      <p:pic>
        <p:nvPicPr>
          <p:cNvPr id="193" name="image8.jpeg" descr="http://blog.boombotix.com/wp-content/uploads/2013/06/Car-mus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4963" y="2015682"/>
            <a:ext cx="3244466" cy="243335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149316" y="1318488"/>
            <a:ext cx="19202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Scenario 3</a:t>
            </a:r>
          </a:p>
        </p:txBody>
      </p:sp>
      <p:sp>
        <p:nvSpPr>
          <p:cNvPr id="195" name="Shape 195"/>
          <p:cNvSpPr/>
          <p:nvPr/>
        </p:nvSpPr>
        <p:spPr>
          <a:xfrm>
            <a:off x="134728" y="275880"/>
            <a:ext cx="396526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CURRENT SCENARIO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xfrm>
            <a:off x="165981" y="1631393"/>
            <a:ext cx="8646160" cy="4686305"/>
          </a:xfrm>
          <a:prstGeom prst="rect">
            <a:avLst/>
          </a:prstGeom>
        </p:spPr>
        <p:txBody>
          <a:bodyPr/>
          <a:lstStyle/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Make the ride-sharing more personalized, ad-hoc and secure. 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Personalized rider profile through data collected from social network of users.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Geo-spatial analysis to increase the number of users currently using the Ride-sharing.</a:t>
            </a:r>
          </a:p>
        </p:txBody>
      </p:sp>
      <p:sp>
        <p:nvSpPr>
          <p:cNvPr id="199" name="Shape 199"/>
          <p:cNvSpPr/>
          <p:nvPr/>
        </p:nvSpPr>
        <p:spPr>
          <a:xfrm>
            <a:off x="134731" y="275880"/>
            <a:ext cx="415607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PROPOSED 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Num" sz="quarter" idx="4294967295"/>
          </p:nvPr>
        </p:nvSpPr>
        <p:spPr>
          <a:xfrm>
            <a:off x="8517276" y="6527999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Shape 202"/>
          <p:cNvSpPr/>
          <p:nvPr>
            <p:ph type="title"/>
          </p:nvPr>
        </p:nvSpPr>
        <p:spPr>
          <a:xfrm>
            <a:off x="176550" y="40339"/>
            <a:ext cx="8858268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PERSONALISED RIDE SEARCH USING USER’S PROFILE</a:t>
            </a:r>
          </a:p>
        </p:txBody>
      </p:sp>
      <p:grpSp>
        <p:nvGrpSpPr>
          <p:cNvPr id="205" name="Group 205"/>
          <p:cNvGrpSpPr/>
          <p:nvPr/>
        </p:nvGrpSpPr>
        <p:grpSpPr>
          <a:xfrm>
            <a:off x="499192" y="1031499"/>
            <a:ext cx="3210108" cy="3225002"/>
            <a:chOff x="68" y="-34"/>
            <a:chExt cx="3210107" cy="3225000"/>
          </a:xfrm>
        </p:grpSpPr>
        <p:sp>
          <p:nvSpPr>
            <p:cNvPr id="203" name="Shape 203"/>
            <p:cNvSpPr/>
            <p:nvPr/>
          </p:nvSpPr>
          <p:spPr>
            <a:xfrm>
              <a:off x="68" y="-35"/>
              <a:ext cx="3210108" cy="322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350896" y="1294502"/>
              <a:ext cx="281091" cy="45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lvl1pPr>
            </a:lstStyle>
            <a:p>
              <a:pPr/>
              <a:r>
                <a:t>   </a:t>
              </a:r>
            </a:p>
          </p:txBody>
        </p:sp>
      </p:grpSp>
      <p:graphicFrame>
        <p:nvGraphicFramePr>
          <p:cNvPr id="206" name="Table 206"/>
          <p:cNvGraphicFramePr/>
          <p:nvPr/>
        </p:nvGraphicFramePr>
        <p:xfrm>
          <a:off x="798074" y="1556885"/>
          <a:ext cx="2910841" cy="18110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55420"/>
                <a:gridCol w="1455420"/>
              </a:tblGrid>
              <a:tr h="289559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   INTERESTS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  DISLIKES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428263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3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A.R.Rahman Songs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Smoking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93908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Travelling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Liquor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299784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Being Social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Rash Driving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299784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Photography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Politics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299784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Sports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7" name="Shape 207"/>
          <p:cNvSpPr/>
          <p:nvPr/>
        </p:nvSpPr>
        <p:spPr>
          <a:xfrm>
            <a:off x="5355931" y="1095982"/>
            <a:ext cx="3483725" cy="3191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79" h="20684" fill="norm" stroke="1" extrusionOk="0">
                <a:moveTo>
                  <a:pt x="1901" y="6800"/>
                </a:moveTo>
                <a:cubicBezTo>
                  <a:pt x="1658" y="4397"/>
                  <a:pt x="2907" y="2184"/>
                  <a:pt x="4691" y="1857"/>
                </a:cubicBezTo>
                <a:cubicBezTo>
                  <a:pt x="5414" y="1724"/>
                  <a:pt x="6149" y="1922"/>
                  <a:pt x="6778" y="2419"/>
                </a:cubicBezTo>
                <a:cubicBezTo>
                  <a:pt x="7445" y="725"/>
                  <a:pt x="9003" y="82"/>
                  <a:pt x="10259" y="981"/>
                </a:cubicBezTo>
                <a:cubicBezTo>
                  <a:pt x="10478" y="1139"/>
                  <a:pt x="10680" y="1338"/>
                  <a:pt x="10857" y="1573"/>
                </a:cubicBezTo>
                <a:cubicBezTo>
                  <a:pt x="11377" y="169"/>
                  <a:pt x="12642" y="-401"/>
                  <a:pt x="13683" y="299"/>
                </a:cubicBezTo>
                <a:cubicBezTo>
                  <a:pt x="13971" y="493"/>
                  <a:pt x="14223" y="774"/>
                  <a:pt x="14418" y="1119"/>
                </a:cubicBezTo>
                <a:cubicBezTo>
                  <a:pt x="15255" y="-209"/>
                  <a:pt x="16734" y="-373"/>
                  <a:pt x="17722" y="753"/>
                </a:cubicBezTo>
                <a:cubicBezTo>
                  <a:pt x="18137" y="1226"/>
                  <a:pt x="18417" y="1878"/>
                  <a:pt x="18513" y="2598"/>
                </a:cubicBezTo>
                <a:cubicBezTo>
                  <a:pt x="19885" y="3102"/>
                  <a:pt x="20694" y="5013"/>
                  <a:pt x="20321" y="6865"/>
                </a:cubicBezTo>
                <a:cubicBezTo>
                  <a:pt x="20289" y="7020"/>
                  <a:pt x="20250" y="7173"/>
                  <a:pt x="20203" y="7321"/>
                </a:cubicBezTo>
                <a:cubicBezTo>
                  <a:pt x="21303" y="9251"/>
                  <a:pt x="21034" y="12017"/>
                  <a:pt x="19601" y="13499"/>
                </a:cubicBezTo>
                <a:cubicBezTo>
                  <a:pt x="19156" y="13961"/>
                  <a:pt x="18629" y="14259"/>
                  <a:pt x="18072" y="14367"/>
                </a:cubicBezTo>
                <a:cubicBezTo>
                  <a:pt x="18072" y="16443"/>
                  <a:pt x="16822" y="18126"/>
                  <a:pt x="15280" y="18126"/>
                </a:cubicBezTo>
                <a:cubicBezTo>
                  <a:pt x="14757" y="18126"/>
                  <a:pt x="14245" y="17928"/>
                  <a:pt x="13801" y="17556"/>
                </a:cubicBezTo>
                <a:cubicBezTo>
                  <a:pt x="13280" y="19883"/>
                  <a:pt x="11460" y="21199"/>
                  <a:pt x="9738" y="20494"/>
                </a:cubicBezTo>
                <a:cubicBezTo>
                  <a:pt x="9016" y="20199"/>
                  <a:pt x="8392" y="19574"/>
                  <a:pt x="7973" y="18727"/>
                </a:cubicBezTo>
                <a:cubicBezTo>
                  <a:pt x="6209" y="20160"/>
                  <a:pt x="3920" y="19389"/>
                  <a:pt x="2859" y="17004"/>
                </a:cubicBezTo>
                <a:cubicBezTo>
                  <a:pt x="2846" y="16974"/>
                  <a:pt x="2833" y="16944"/>
                  <a:pt x="2820" y="16914"/>
                </a:cubicBezTo>
                <a:cubicBezTo>
                  <a:pt x="1666" y="17096"/>
                  <a:pt x="620" y="15986"/>
                  <a:pt x="485" y="14435"/>
                </a:cubicBezTo>
                <a:cubicBezTo>
                  <a:pt x="412" y="13608"/>
                  <a:pt x="615" y="12780"/>
                  <a:pt x="1038" y="12172"/>
                </a:cubicBezTo>
                <a:cubicBezTo>
                  <a:pt x="39" y="11379"/>
                  <a:pt x="-297" y="9639"/>
                  <a:pt x="288" y="8285"/>
                </a:cubicBezTo>
                <a:cubicBezTo>
                  <a:pt x="626" y="7504"/>
                  <a:pt x="1218" y="6988"/>
                  <a:pt x="1883" y="689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40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</p:txBody>
      </p:sp>
      <p:graphicFrame>
        <p:nvGraphicFramePr>
          <p:cNvPr id="208" name="Table 208"/>
          <p:cNvGraphicFramePr/>
          <p:nvPr/>
        </p:nvGraphicFramePr>
        <p:xfrm>
          <a:off x="5863035" y="1617474"/>
          <a:ext cx="2849883" cy="21488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24940"/>
                <a:gridCol w="1424940"/>
              </a:tblGrid>
              <a:tr h="34108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  INTERESTS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 DISLIKES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45737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3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A.R.Rahman Songs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Smoking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41086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Travelling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Liquor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579846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sz="1400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Nature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Rash Driving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41086"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Sports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Wingdings"/>
                        <a:buChar char="✓"/>
                        <a:defRPr b="1" sz="1400"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Politics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9" name="image5.png" descr="http://icons.iconarchive.com/icons/visualpharm/must-have/256/User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412" y="4429916"/>
            <a:ext cx="1669734" cy="166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6.png" descr="http://www.free-icons-download.net/images/male-user-icon-507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2880" y="4417376"/>
            <a:ext cx="1694818" cy="1694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8390" y="4266560"/>
            <a:ext cx="1767848" cy="176784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 flipV="1">
            <a:off x="4532310" y="2535288"/>
            <a:ext cx="4" cy="1936383"/>
          </a:xfrm>
          <a:prstGeom prst="line">
            <a:avLst/>
          </a:prstGeom>
          <a:ln w="12700" cap="sq">
            <a:solidFill>
              <a:srgbClr val="25282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3" name="Shape 213"/>
          <p:cNvSpPr/>
          <p:nvPr/>
        </p:nvSpPr>
        <p:spPr>
          <a:xfrm>
            <a:off x="5390834" y="5150482"/>
            <a:ext cx="1106489" cy="4"/>
          </a:xfrm>
          <a:prstGeom prst="line">
            <a:avLst/>
          </a:prstGeom>
          <a:ln w="12700" cap="sq">
            <a:solidFill>
              <a:srgbClr val="25282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4" name="Shape 214"/>
          <p:cNvSpPr/>
          <p:nvPr/>
        </p:nvSpPr>
        <p:spPr>
          <a:xfrm flipH="1">
            <a:off x="2532377" y="5150482"/>
            <a:ext cx="1103314" cy="4"/>
          </a:xfrm>
          <a:prstGeom prst="line">
            <a:avLst/>
          </a:prstGeom>
          <a:ln w="12700" cap="sq">
            <a:solidFill>
              <a:srgbClr val="25282A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5" name="Shape 215"/>
          <p:cNvSpPr/>
          <p:nvPr/>
        </p:nvSpPr>
        <p:spPr>
          <a:xfrm>
            <a:off x="3735747" y="2184842"/>
            <a:ext cx="1593131" cy="38942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Shape 21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PATH TO SOLUTION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xfrm>
            <a:off x="404813" y="1527048"/>
            <a:ext cx="8340726" cy="4686935"/>
          </a:xfrm>
          <a:prstGeom prst="rect">
            <a:avLst/>
          </a:prstGeom>
        </p:spPr>
        <p:txBody>
          <a:bodyPr/>
          <a:lstStyle/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Fetch </a:t>
            </a:r>
            <a:r>
              <a:rPr b="0"/>
              <a:t>user data from Social Network (With Permission)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Analyse </a:t>
            </a:r>
            <a:r>
              <a:rPr b="0"/>
              <a:t>user data using IBM Watson Analytics.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Transform </a:t>
            </a:r>
            <a:r>
              <a:rPr b="0"/>
              <a:t>the un-structured data to a structured useful characteristics map of the user through Personality Insights API.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Construct </a:t>
            </a:r>
            <a:r>
              <a:rPr b="0"/>
              <a:t>user profile based on interests.</a:t>
            </a:r>
            <a:endParaRPr>
              <a:solidFill>
                <a:srgbClr val="008C99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b="1"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Match </a:t>
            </a:r>
            <a:r>
              <a:rPr b="0"/>
              <a:t>the rider with appropriate passenger based on profile.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Num" sz="quarter" idx="4294967295"/>
          </p:nvPr>
        </p:nvSpPr>
        <p:spPr>
          <a:xfrm>
            <a:off x="8517276" y="6527999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Shape 222"/>
          <p:cNvSpPr/>
          <p:nvPr/>
        </p:nvSpPr>
        <p:spPr>
          <a:xfrm>
            <a:off x="134728" y="263178"/>
            <a:ext cx="486750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SYSTEM ARCHITECTURE</a:t>
            </a:r>
          </a:p>
        </p:txBody>
      </p:sp>
      <p:pic>
        <p:nvPicPr>
          <p:cNvPr id="223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876" y="1197130"/>
            <a:ext cx="8456247" cy="5206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31837"/>
            <a:ext cx="9144000" cy="435048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134730" y="275880"/>
            <a:ext cx="580370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PERSONALISED RIDE SHARING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Num" sz="quarter" idx="4294967295"/>
          </p:nvPr>
        </p:nvSpPr>
        <p:spPr>
          <a:xfrm>
            <a:off x="8517276" y="6527999"/>
            <a:ext cx="626728" cy="2269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Shape 230"/>
          <p:cNvSpPr/>
          <p:nvPr>
            <p:ph type="title"/>
          </p:nvPr>
        </p:nvSpPr>
        <p:spPr>
          <a:xfrm>
            <a:off x="241039" y="0"/>
            <a:ext cx="9271452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PERSONALISATION USING DATA ANALYTICS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xfrm>
            <a:off x="314789" y="1777113"/>
            <a:ext cx="8340726" cy="4686939"/>
          </a:xfrm>
          <a:prstGeom prst="rect">
            <a:avLst/>
          </a:prstGeom>
        </p:spPr>
        <p:txBody>
          <a:bodyPr/>
          <a:lstStyle/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Personality Insights API from IBM Watson Services</a:t>
            </a: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Interest Based Ride Matching Algorithm using Data Analytics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Num" sz="quarter" idx="4294967295"/>
          </p:nvPr>
        </p:nvSpPr>
        <p:spPr>
          <a:xfrm>
            <a:off x="8517276" y="6527999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Shape 234"/>
          <p:cNvSpPr/>
          <p:nvPr>
            <p:ph type="title"/>
          </p:nvPr>
        </p:nvSpPr>
        <p:spPr>
          <a:xfrm>
            <a:off x="145503" y="0"/>
            <a:ext cx="9189565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INTEREST BASED RIDE SHARING ALGORITHM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xfrm>
            <a:off x="401637" y="1637408"/>
            <a:ext cx="8340726" cy="4686938"/>
          </a:xfrm>
          <a:prstGeom prst="rect">
            <a:avLst/>
          </a:prstGeom>
        </p:spPr>
        <p:txBody>
          <a:bodyPr/>
          <a:lstStyle/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Input : Personality [Pillion], ArrayList&lt;Personality&gt; Users</a:t>
            </a: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Step 1 : Calculate Similarity Score</a:t>
            </a: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Step 2 : Sort Users Based on Similarity Score</a:t>
            </a: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Step 3 : Return ArrayList [Users]</a:t>
            </a: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 marL="220578" indent="-220578" algn="just"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Output : An array list consisting of the User Profiles that are sorted based on the matching characteristics.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Num" sz="quarter" idx="4294967295"/>
          </p:nvPr>
        </p:nvSpPr>
        <p:spPr>
          <a:xfrm>
            <a:off x="8517276" y="6527999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Shape 238"/>
          <p:cNvSpPr/>
          <p:nvPr>
            <p:ph type="title"/>
          </p:nvPr>
        </p:nvSpPr>
        <p:spPr>
          <a:xfrm>
            <a:off x="176550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CALCULATION OF SIMILARITY SCORE</a:t>
            </a:r>
          </a:p>
        </p:txBody>
      </p:sp>
      <p:sp>
        <p:nvSpPr>
          <p:cNvPr id="239" name="Shape 239"/>
          <p:cNvSpPr/>
          <p:nvPr/>
        </p:nvSpPr>
        <p:spPr>
          <a:xfrm>
            <a:off x="5562417" y="1025883"/>
            <a:ext cx="1704833" cy="171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{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‘id’ : ‘Tamizh Selvan’,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‘Adventurous’ : 0.95,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‘Openness’ : 0.45,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‘Friendliness’ : 0.70,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‘Emotional’ : 0.7,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‘Trust’ : 0.95 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}</a:t>
            </a:r>
          </a:p>
        </p:txBody>
      </p:sp>
      <p:pic>
        <p:nvPicPr>
          <p:cNvPr id="24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7656" y="1433269"/>
            <a:ext cx="749810" cy="74980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76550" y="2745577"/>
            <a:ext cx="8340726" cy="336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just">
              <a:defRPr b="1" sz="1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ARVIND VS TAMIZH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 algn="just">
              <a:defRPr sz="1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ADVENTUROUS _DIFFERENCE = (ADVENTUROUS [ARVIND])~ (ADVENTUROUS [TAMIZH])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ADVENTUROUS _DIFFERENCE = (0.91)~ (0.95) = 0.04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INDEX = 1 - (ADVENTUROUS _DIFFERENCE)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INDEX = 1 - (0.04)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INDEX = 0.96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SIMILARTIY PERCENTAGE  =   (SIMILARITY INDEX) * 100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PERCENTAGE = (0.96) * 100 = 96%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IF SIMILARITY PERCENTAGE IS GREATER THAN 90 %  (i.e) [SIMILARITY PER. &gt; 90%]</a:t>
            </a: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SIMILARITY  SCORE ++ 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  <a:p>
            <a:pPr algn="just"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 algn="just">
              <a:defRPr sz="14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The users individual similarity scores will be incremented . Based on that the user’s similarity score the user list will be sorted and displayed.</a:t>
            </a:r>
          </a:p>
        </p:txBody>
      </p:sp>
      <p:sp>
        <p:nvSpPr>
          <p:cNvPr id="242" name="Shape 242"/>
          <p:cNvSpPr/>
          <p:nvPr/>
        </p:nvSpPr>
        <p:spPr>
          <a:xfrm>
            <a:off x="1629510" y="1025883"/>
            <a:ext cx="1625428" cy="171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{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‘id’ : ‘Arvind’,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‘Adventurous’ : 0.91,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‘Openness’ : 0.4,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‘Friendliness’ : 0.65,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‘Emotional’ : 0.7,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‘Trust’ : 0.9 </a:t>
            </a:r>
          </a:p>
          <a:p>
            <a:pPr algn="just">
              <a:defRPr b="1" sz="13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Num" sz="quarter" idx="4294967295"/>
          </p:nvPr>
        </p:nvSpPr>
        <p:spPr>
          <a:xfrm>
            <a:off x="8517276" y="6527999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5" name="Shape 245"/>
          <p:cNvSpPr/>
          <p:nvPr>
            <p:ph type="title"/>
          </p:nvPr>
        </p:nvSpPr>
        <p:spPr>
          <a:xfrm>
            <a:off x="322926" y="-13648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OUTPUT OF IBRS ALGORITHM</a:t>
            </a:r>
          </a:p>
        </p:txBody>
      </p:sp>
      <p:graphicFrame>
        <p:nvGraphicFramePr>
          <p:cNvPr id="246" name="Table 246"/>
          <p:cNvGraphicFramePr/>
          <p:nvPr/>
        </p:nvGraphicFramePr>
        <p:xfrm>
          <a:off x="404813" y="1812457"/>
          <a:ext cx="8128001" cy="222504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NAME OF THE PERSONS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SIMILARITY SCORES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5B9BD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</a:t>
                      </a:r>
                      <a:r>
                        <a:t> TAMIZH SELVAN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</a:t>
                      </a:r>
                      <a:r>
                        <a:t> DAYANIDHI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9EF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</a:t>
                      </a:r>
                      <a:r>
                        <a:t> DIVAHAR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</a:t>
                      </a:r>
                      <a:r>
                        <a:t> VENKAT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9EF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defRPr>
                      </a:pPr>
                      <a:r>
                        <a:t>ARVIND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Vs </a:t>
                      </a:r>
                      <a:r>
                        <a:t>BALA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D0D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45" name="Table 145"/>
          <p:cNvGraphicFramePr/>
          <p:nvPr/>
        </p:nvGraphicFramePr>
        <p:xfrm>
          <a:off x="134732" y="1356358"/>
          <a:ext cx="8734950" cy="24536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183737"/>
                <a:gridCol w="2183737"/>
                <a:gridCol w="2438604"/>
                <a:gridCol w="1928871"/>
              </a:tblGrid>
              <a:tr h="490728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MEMBER NAME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MOBILE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EMAIL 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DEPARTMENT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Arvind Kumar.D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9578458083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arvind.patricks@gmail.com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CSE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Dayanidhi.D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8015505579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dayanidhicse@gmail.com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CSE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146" name="Shape 146"/>
          <p:cNvSpPr/>
          <p:nvPr/>
        </p:nvSpPr>
        <p:spPr>
          <a:xfrm>
            <a:off x="134727" y="275880"/>
            <a:ext cx="457375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TEAM INFORMATION</a:t>
            </a:r>
          </a:p>
        </p:txBody>
      </p:sp>
      <p:sp>
        <p:nvSpPr>
          <p:cNvPr id="147" name="Shape 147"/>
          <p:cNvSpPr/>
          <p:nvPr/>
        </p:nvSpPr>
        <p:spPr>
          <a:xfrm>
            <a:off x="134728" y="3963961"/>
            <a:ext cx="333099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PROJECT GUIDES</a:t>
            </a:r>
          </a:p>
        </p:txBody>
      </p:sp>
      <p:graphicFrame>
        <p:nvGraphicFramePr>
          <p:cNvPr id="148" name="Table 148"/>
          <p:cNvGraphicFramePr/>
          <p:nvPr/>
        </p:nvGraphicFramePr>
        <p:xfrm>
          <a:off x="134732" y="4610899"/>
          <a:ext cx="8734950" cy="108305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364628"/>
                <a:gridCol w="1371600"/>
                <a:gridCol w="2499360"/>
                <a:gridCol w="2499361"/>
              </a:tblGrid>
              <a:tr h="10160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GUIDE NAME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MOBILE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EMAIL 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DESIGNATION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Dr. J. Madhusudanan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9003739274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madhu@smvec.ac.in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Associate Professor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90728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Mr. D. Saravanan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9865483413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svsaravana1@smvec.ac.in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5282A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Assistant Professor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9" name="Shape 249"/>
          <p:cNvSpPr/>
          <p:nvPr/>
        </p:nvSpPr>
        <p:spPr>
          <a:xfrm>
            <a:off x="134729" y="275878"/>
            <a:ext cx="592941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DEVELOPMENT ENVIRONMENT</a:t>
            </a:r>
          </a:p>
        </p:txBody>
      </p:sp>
      <p:sp>
        <p:nvSpPr>
          <p:cNvPr id="250" name="Shape 250"/>
          <p:cNvSpPr/>
          <p:nvPr/>
        </p:nvSpPr>
        <p:spPr>
          <a:xfrm>
            <a:off x="452116" y="2167207"/>
            <a:ext cx="2530780" cy="54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 sz="3000">
                <a:solidFill>
                  <a:srgbClr val="008C9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Android SDK</a:t>
            </a:r>
          </a:p>
        </p:txBody>
      </p:sp>
      <p:sp>
        <p:nvSpPr>
          <p:cNvPr id="251" name="Shape 251"/>
          <p:cNvSpPr/>
          <p:nvPr/>
        </p:nvSpPr>
        <p:spPr>
          <a:xfrm>
            <a:off x="452118" y="1306063"/>
            <a:ext cx="2040949" cy="54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 sz="3000">
                <a:solidFill>
                  <a:srgbClr val="008C9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MAC OS X</a:t>
            </a:r>
          </a:p>
        </p:txBody>
      </p:sp>
      <p:pic>
        <p:nvPicPr>
          <p:cNvPr id="252" name="image11.png" descr="http://o.aolcdn.com/hss/storage/adam/35c8f5ba857bb5553899d7615f9b5069/OS-X-Logo-300x17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6310" y="1142005"/>
            <a:ext cx="1486033" cy="87675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452118" y="2998596"/>
            <a:ext cx="4282114" cy="548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 sz="3000">
                <a:solidFill>
                  <a:srgbClr val="008C9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Genymotion Emulator</a:t>
            </a:r>
          </a:p>
        </p:txBody>
      </p:sp>
      <p:pic>
        <p:nvPicPr>
          <p:cNvPr id="254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0349" y="2054680"/>
            <a:ext cx="2988151" cy="773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0349" y="2864291"/>
            <a:ext cx="3099694" cy="67973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206124" y="3804708"/>
            <a:ext cx="5086437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MINIMUM REQUIREMENTS</a:t>
            </a:r>
          </a:p>
        </p:txBody>
      </p:sp>
      <p:sp>
        <p:nvSpPr>
          <p:cNvPr id="257" name="Shape 257"/>
          <p:cNvSpPr/>
          <p:nvPr/>
        </p:nvSpPr>
        <p:spPr>
          <a:xfrm>
            <a:off x="452117" y="4370928"/>
            <a:ext cx="3910640" cy="1697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Windows 8 (or) Mac OS X Maverick</a:t>
            </a:r>
          </a:p>
          <a:p>
            <a:pPr marL="342900" indent="-34290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RAM : 4 GB</a:t>
            </a:r>
          </a:p>
          <a:p>
            <a:pPr marL="342900" indent="-34290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Hard Disk Space : 4 GB for SDK</a:t>
            </a:r>
          </a:p>
          <a:p>
            <a:pPr marL="342900" indent="-34290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Graphics : 1GB Dedicated Graphics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0" name="image14.png" descr="https://ablanks.cloudant.com/crud/welcome/ibm_cloudant_blue_x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0397" y="2096460"/>
            <a:ext cx="4665008" cy="1050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926" y="4296902"/>
            <a:ext cx="1621718" cy="1621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3249" y="4296902"/>
            <a:ext cx="1639107" cy="1639106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134728" y="275878"/>
            <a:ext cx="301826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SERVICES USED</a:t>
            </a:r>
          </a:p>
        </p:txBody>
      </p:sp>
      <p:pic>
        <p:nvPicPr>
          <p:cNvPr id="264" name="image17.png" descr="http://dk6kcyuwrpkrj.cloudfront.net/wp-content/uploads/sites/81/2015/12/bluemi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1197" y="1273271"/>
            <a:ext cx="2289176" cy="269728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478354" y="6007744"/>
            <a:ext cx="2460012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IBM Personality Insights </a:t>
            </a:r>
          </a:p>
        </p:txBody>
      </p:sp>
      <p:sp>
        <p:nvSpPr>
          <p:cNvPr id="266" name="Shape 266"/>
          <p:cNvSpPr/>
          <p:nvPr/>
        </p:nvSpPr>
        <p:spPr>
          <a:xfrm>
            <a:off x="3513740" y="6007744"/>
            <a:ext cx="2010625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IBM Visual Insights </a:t>
            </a:r>
          </a:p>
        </p:txBody>
      </p:sp>
      <p:pic>
        <p:nvPicPr>
          <p:cNvPr id="267" name="image18.png" descr="https://blogs.perficient.com/ibm/files/2015/04/WatsonLogo-300x29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38959" y="4296902"/>
            <a:ext cx="1610999" cy="158952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6213511" y="6007744"/>
            <a:ext cx="2190000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IBM Watson Analytics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Num" sz="quarter" idx="4294967295"/>
          </p:nvPr>
        </p:nvSpPr>
        <p:spPr>
          <a:xfrm>
            <a:off x="8517276" y="6527999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Shape 271"/>
          <p:cNvSpPr/>
          <p:nvPr>
            <p:ph type="title"/>
          </p:nvPr>
        </p:nvSpPr>
        <p:spPr>
          <a:xfrm>
            <a:off x="176550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DEPLOYMENT ENVIRONMENT</a:t>
            </a:r>
          </a:p>
        </p:txBody>
      </p:sp>
      <p:sp>
        <p:nvSpPr>
          <p:cNvPr id="272" name="Shape 272"/>
          <p:cNvSpPr/>
          <p:nvPr/>
        </p:nvSpPr>
        <p:spPr>
          <a:xfrm>
            <a:off x="445144" y="1641336"/>
            <a:ext cx="4805245" cy="2955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25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ANDROID POWERED MOBILE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  <a:p>
            <a:pPr>
              <a:lnSpc>
                <a:spcPct val="150000"/>
              </a:lnSpc>
              <a:defRPr b="1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Minimum Requirements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Android JellyBean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RAM : 1GB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Free Space : 100 MB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/>
              <a:buChar char="✓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Network : 3G Data</a:t>
            </a:r>
          </a:p>
        </p:txBody>
      </p:sp>
      <p:pic>
        <p:nvPicPr>
          <p:cNvPr id="273" name="image19.png"/>
          <p:cNvPicPr>
            <a:picLocks noChangeAspect="1"/>
          </p:cNvPicPr>
          <p:nvPr/>
        </p:nvPicPr>
        <p:blipFill>
          <a:blip r:embed="rId2">
            <a:extLst/>
          </a:blip>
          <a:srcRect l="15420" t="0" r="0" b="8972"/>
          <a:stretch>
            <a:fillRect/>
          </a:stretch>
        </p:blipFill>
        <p:spPr>
          <a:xfrm>
            <a:off x="5282644" y="1578074"/>
            <a:ext cx="3131000" cy="3369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3332"/>
            <a:ext cx="9144000" cy="530961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134730" y="275878"/>
            <a:ext cx="215056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API’S USED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Num" sz="quarter" idx="4294967295"/>
          </p:nvPr>
        </p:nvSpPr>
        <p:spPr>
          <a:xfrm>
            <a:off x="8517276" y="6527999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Shape 280"/>
          <p:cNvSpPr/>
          <p:nvPr>
            <p:ph type="title"/>
          </p:nvPr>
        </p:nvSpPr>
        <p:spPr>
          <a:xfrm>
            <a:off x="176550" y="0"/>
            <a:ext cx="8340726" cy="1061159"/>
          </a:xfrm>
          <a:prstGeom prst="rect">
            <a:avLst/>
          </a:prstGeom>
        </p:spPr>
        <p:txBody>
          <a:bodyPr/>
          <a:lstStyle>
            <a:lvl1pPr algn="just"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RESULTS &amp; TEST CASES</a:t>
            </a:r>
          </a:p>
        </p:txBody>
      </p:sp>
      <p:pic>
        <p:nvPicPr>
          <p:cNvPr id="281" name="image21.png"/>
          <p:cNvPicPr>
            <a:picLocks noChangeAspect="1"/>
          </p:cNvPicPr>
          <p:nvPr/>
        </p:nvPicPr>
        <p:blipFill>
          <a:blip r:embed="rId2">
            <a:extLst/>
          </a:blip>
          <a:srcRect l="0" t="0" r="6064" b="18579"/>
          <a:stretch>
            <a:fillRect/>
          </a:stretch>
        </p:blipFill>
        <p:spPr>
          <a:xfrm>
            <a:off x="757396" y="1581782"/>
            <a:ext cx="8340719" cy="4735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Num" sz="quarter" idx="4294967295"/>
          </p:nvPr>
        </p:nvSpPr>
        <p:spPr>
          <a:xfrm>
            <a:off x="8362581" y="6600201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" name="Shape 284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BUSINESS MODEL</a:t>
            </a:r>
          </a:p>
        </p:txBody>
      </p:sp>
      <p:sp>
        <p:nvSpPr>
          <p:cNvPr id="285" name="Shape 285"/>
          <p:cNvSpPr/>
          <p:nvPr/>
        </p:nvSpPr>
        <p:spPr>
          <a:xfrm>
            <a:off x="152679" y="1623419"/>
            <a:ext cx="8838642" cy="770342"/>
          </a:xfrm>
          <a:prstGeom prst="rect">
            <a:avLst/>
          </a:prstGeom>
          <a:solidFill>
            <a:srgbClr val="B4CAE7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 sz="3500">
                <a:solidFill>
                  <a:srgbClr val="0A4B9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</p:txBody>
      </p:sp>
      <p:grpSp>
        <p:nvGrpSpPr>
          <p:cNvPr id="288" name="Group 288"/>
          <p:cNvGrpSpPr/>
          <p:nvPr/>
        </p:nvGrpSpPr>
        <p:grpSpPr>
          <a:xfrm>
            <a:off x="191179" y="2369419"/>
            <a:ext cx="2355278" cy="2902538"/>
            <a:chOff x="0" y="0"/>
            <a:chExt cx="2355276" cy="2902536"/>
          </a:xfrm>
        </p:grpSpPr>
        <p:sp>
          <p:nvSpPr>
            <p:cNvPr id="286" name="Shape 286"/>
            <p:cNvSpPr/>
            <p:nvPr/>
          </p:nvSpPr>
          <p:spPr>
            <a:xfrm>
              <a:off x="-1" y="-1"/>
              <a:ext cx="2185541" cy="2902538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169735" y="118209"/>
              <a:ext cx="2185542" cy="2346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Key Partners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Ride-Sharers with their own cars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Payment Gateway Providers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API Providers 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Product Investors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Product Promoters</a:t>
              </a:r>
            </a:p>
          </p:txBody>
        </p:sp>
      </p:grpSp>
      <p:grpSp>
        <p:nvGrpSpPr>
          <p:cNvPr id="291" name="Group 291"/>
          <p:cNvGrpSpPr/>
          <p:nvPr/>
        </p:nvGrpSpPr>
        <p:grpSpPr>
          <a:xfrm>
            <a:off x="2373228" y="2330980"/>
            <a:ext cx="2252325" cy="2940980"/>
            <a:chOff x="0" y="0"/>
            <a:chExt cx="2252324" cy="2940978"/>
          </a:xfrm>
        </p:grpSpPr>
        <p:sp>
          <p:nvSpPr>
            <p:cNvPr id="289" name="Shape 289"/>
            <p:cNvSpPr/>
            <p:nvPr/>
          </p:nvSpPr>
          <p:spPr>
            <a:xfrm>
              <a:off x="0" y="38439"/>
              <a:ext cx="2185542" cy="290254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66782" y="0"/>
              <a:ext cx="2185543" cy="172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Key Activities 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App Development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App Maintenance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Marketing</a:t>
              </a:r>
              <a:endParaRPr sz="3400"/>
            </a:p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- End users support </a:t>
              </a:r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4585232" y="2346862"/>
            <a:ext cx="2185541" cy="2925098"/>
            <a:chOff x="0" y="0"/>
            <a:chExt cx="2185540" cy="2925096"/>
          </a:xfrm>
        </p:grpSpPr>
        <p:sp>
          <p:nvSpPr>
            <p:cNvPr id="292" name="Shape 292"/>
            <p:cNvSpPr/>
            <p:nvPr/>
          </p:nvSpPr>
          <p:spPr>
            <a:xfrm>
              <a:off x="-1" y="22556"/>
              <a:ext cx="2185542" cy="2902541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293" name="Shape 293"/>
            <p:cNvSpPr/>
            <p:nvPr/>
          </p:nvSpPr>
          <p:spPr>
            <a:xfrm>
              <a:off x="-1" y="-1"/>
              <a:ext cx="2185542" cy="172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Key Resources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Technological Team 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Ride Sharer should have proper skills to drive his/her vehicle</a:t>
              </a:r>
            </a:p>
          </p:txBody>
        </p:sp>
      </p:grpSp>
      <p:grpSp>
        <p:nvGrpSpPr>
          <p:cNvPr id="297" name="Group 297"/>
          <p:cNvGrpSpPr/>
          <p:nvPr/>
        </p:nvGrpSpPr>
        <p:grpSpPr>
          <a:xfrm>
            <a:off x="6797233" y="2369419"/>
            <a:ext cx="2274442" cy="2902538"/>
            <a:chOff x="0" y="0"/>
            <a:chExt cx="2274441" cy="2902536"/>
          </a:xfrm>
        </p:grpSpPr>
        <p:sp>
          <p:nvSpPr>
            <p:cNvPr id="295" name="Shape 295"/>
            <p:cNvSpPr/>
            <p:nvPr/>
          </p:nvSpPr>
          <p:spPr>
            <a:xfrm>
              <a:off x="-1" y="-1"/>
              <a:ext cx="2185542" cy="2902538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88900" y="161457"/>
              <a:ext cx="2185542" cy="891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50000"/>
                </a:lnSpc>
                <a:defRPr b="1" sz="2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Channels</a:t>
              </a:r>
            </a:p>
            <a:p>
              <a:pPr marL="150394" indent="-150394">
                <a:lnSpc>
                  <a:spcPct val="15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Mobile App for Android</a:t>
              </a:r>
            </a:p>
          </p:txBody>
        </p:sp>
      </p:grpSp>
      <p:sp>
        <p:nvSpPr>
          <p:cNvPr id="298" name="Shape 298"/>
          <p:cNvSpPr/>
          <p:nvPr/>
        </p:nvSpPr>
        <p:spPr>
          <a:xfrm>
            <a:off x="161225" y="5298420"/>
            <a:ext cx="8821550" cy="368407"/>
          </a:xfrm>
          <a:prstGeom prst="rect">
            <a:avLst/>
          </a:prstGeom>
          <a:solidFill>
            <a:srgbClr val="B4CAE7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Num" sz="quarter" idx="4294967295"/>
          </p:nvPr>
        </p:nvSpPr>
        <p:spPr>
          <a:xfrm>
            <a:off x="8362581" y="6612235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Shape 301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BUSINESS MODEL</a:t>
            </a:r>
          </a:p>
        </p:txBody>
      </p:sp>
      <p:sp>
        <p:nvSpPr>
          <p:cNvPr id="302" name="Shape 302"/>
          <p:cNvSpPr/>
          <p:nvPr/>
        </p:nvSpPr>
        <p:spPr>
          <a:xfrm>
            <a:off x="152679" y="1635453"/>
            <a:ext cx="8838642" cy="770341"/>
          </a:xfrm>
          <a:prstGeom prst="rect">
            <a:avLst/>
          </a:prstGeom>
          <a:solidFill>
            <a:srgbClr val="B4CAE7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pPr>
              <a:defRPr sz="3500">
                <a:solidFill>
                  <a:srgbClr val="0A4B9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</a:p>
        </p:txBody>
      </p:sp>
      <p:grpSp>
        <p:nvGrpSpPr>
          <p:cNvPr id="305" name="Group 305"/>
          <p:cNvGrpSpPr/>
          <p:nvPr/>
        </p:nvGrpSpPr>
        <p:grpSpPr>
          <a:xfrm>
            <a:off x="191179" y="1886337"/>
            <a:ext cx="2185542" cy="3409688"/>
            <a:chOff x="0" y="0"/>
            <a:chExt cx="2185540" cy="3409687"/>
          </a:xfrm>
        </p:grpSpPr>
        <p:sp>
          <p:nvSpPr>
            <p:cNvPr id="303" name="Shape 303"/>
            <p:cNvSpPr/>
            <p:nvPr/>
          </p:nvSpPr>
          <p:spPr>
            <a:xfrm>
              <a:off x="-1" y="507151"/>
              <a:ext cx="2185542" cy="2902536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-1" y="-1"/>
              <a:ext cx="2185542" cy="3200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b="1"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  <a:p>
              <a:pPr>
                <a:lnSpc>
                  <a:spcPct val="120000"/>
                </a:lnSpc>
                <a:defRPr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  <a:p>
              <a:pPr>
                <a:lnSpc>
                  <a:spcPct val="120000"/>
                </a:lnSpc>
                <a:defRPr b="1" sz="21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Value Preposition </a:t>
              </a:r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Additional source of income for the ride sharer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Prices are less than the normal fares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Co-Passengers don’t need to wait for buses or trains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Easy Payment Procedure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Comfortable travel</a:t>
              </a:r>
            </a:p>
          </p:txBody>
        </p:sp>
      </p:grpSp>
      <p:grpSp>
        <p:nvGrpSpPr>
          <p:cNvPr id="308" name="Group 308"/>
          <p:cNvGrpSpPr/>
          <p:nvPr/>
        </p:nvGrpSpPr>
        <p:grpSpPr>
          <a:xfrm>
            <a:off x="2373228" y="2128384"/>
            <a:ext cx="2185542" cy="3155606"/>
            <a:chOff x="0" y="0"/>
            <a:chExt cx="2185540" cy="3155605"/>
          </a:xfrm>
        </p:grpSpPr>
        <p:sp>
          <p:nvSpPr>
            <p:cNvPr id="306" name="Shape 306"/>
            <p:cNvSpPr/>
            <p:nvPr/>
          </p:nvSpPr>
          <p:spPr>
            <a:xfrm>
              <a:off x="-1" y="253070"/>
              <a:ext cx="2185542" cy="2902536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3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-1" y="0"/>
              <a:ext cx="2185542" cy="3154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  <a:p>
              <a:pPr>
                <a:lnSpc>
                  <a:spcPct val="120000"/>
                </a:lnSpc>
                <a:defRPr b="1" sz="19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Customer Segments</a:t>
              </a:r>
            </a:p>
            <a:p>
              <a:pPr>
                <a:lnSpc>
                  <a:spcPct val="120000"/>
                </a:lnSpc>
                <a:defRPr b="1"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Pillions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People who do not own a car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People who want a cost effective journey</a:t>
              </a:r>
              <a:endParaRPr sz="3400"/>
            </a:p>
            <a:p>
              <a:pPr>
                <a:lnSpc>
                  <a:spcPct val="120000"/>
                </a:lnSpc>
                <a:defRPr b="1"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Ride Sharer:</a:t>
              </a:r>
            </a:p>
            <a:p>
              <a:pPr marL="140367" indent="-140367"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People who want additional source of income</a:t>
              </a:r>
            </a:p>
          </p:txBody>
        </p:sp>
      </p:grpSp>
      <p:grpSp>
        <p:nvGrpSpPr>
          <p:cNvPr id="311" name="Group 311"/>
          <p:cNvGrpSpPr/>
          <p:nvPr/>
        </p:nvGrpSpPr>
        <p:grpSpPr>
          <a:xfrm>
            <a:off x="4585232" y="2381453"/>
            <a:ext cx="2185541" cy="2902538"/>
            <a:chOff x="0" y="0"/>
            <a:chExt cx="2185540" cy="2902536"/>
          </a:xfrm>
        </p:grpSpPr>
        <p:sp>
          <p:nvSpPr>
            <p:cNvPr id="309" name="Shape 309"/>
            <p:cNvSpPr/>
            <p:nvPr/>
          </p:nvSpPr>
          <p:spPr>
            <a:xfrm>
              <a:off x="-1" y="-1"/>
              <a:ext cx="2185542" cy="2902538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-1" y="102570"/>
              <a:ext cx="2185542" cy="176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b="1" sz="19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Revenue Streams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Amount is calculated on the basis of Rupees/ Km basis.</a:t>
              </a:r>
            </a:p>
            <a:p>
              <a:pPr marL="150394" indent="-150394">
                <a:lnSpc>
                  <a:spcPct val="120000"/>
                </a:lnSpc>
                <a:buSzPct val="100000"/>
                <a:buChar char="•"/>
                <a:defRPr sz="15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Pillions shares the fare - with Rider</a:t>
              </a:r>
            </a:p>
          </p:txBody>
        </p:sp>
      </p:grpSp>
      <p:grpSp>
        <p:nvGrpSpPr>
          <p:cNvPr id="314" name="Group 314"/>
          <p:cNvGrpSpPr/>
          <p:nvPr/>
        </p:nvGrpSpPr>
        <p:grpSpPr>
          <a:xfrm>
            <a:off x="6797233" y="2381453"/>
            <a:ext cx="2185541" cy="2902539"/>
            <a:chOff x="0" y="0"/>
            <a:chExt cx="2185540" cy="2902537"/>
          </a:xfrm>
        </p:grpSpPr>
        <p:sp>
          <p:nvSpPr>
            <p:cNvPr id="312" name="Shape 312"/>
            <p:cNvSpPr/>
            <p:nvPr/>
          </p:nvSpPr>
          <p:spPr>
            <a:xfrm>
              <a:off x="-1" y="-1"/>
              <a:ext cx="2185542" cy="2902539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-1" y="116317"/>
              <a:ext cx="2185542" cy="1539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20000"/>
                </a:lnSpc>
                <a:defRPr b="1" sz="19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Cost Structure </a:t>
              </a:r>
            </a:p>
            <a:p>
              <a:pPr marL="160420" indent="-160420">
                <a:lnSpc>
                  <a:spcPct val="120000"/>
                </a:lnSpc>
                <a:buSzPct val="100000"/>
                <a:buChar char="•"/>
                <a:defRPr sz="16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Salaries to development and Maintenance team</a:t>
              </a:r>
              <a:endParaRPr sz="3400"/>
            </a:p>
            <a:p>
              <a:pPr marL="140367" indent="-140367">
                <a:lnSpc>
                  <a:spcPct val="120000"/>
                </a:lnSpc>
                <a:buSzPct val="100000"/>
                <a:buChar char="•"/>
                <a:defRPr sz="14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  <a:r>
                <a:t>Marketing Expenditure</a:t>
              </a:r>
            </a:p>
          </p:txBody>
        </p:sp>
      </p:grpSp>
      <p:sp>
        <p:nvSpPr>
          <p:cNvPr id="315" name="Shape 315"/>
          <p:cNvSpPr/>
          <p:nvPr/>
        </p:nvSpPr>
        <p:spPr>
          <a:xfrm>
            <a:off x="161225" y="5310451"/>
            <a:ext cx="8821550" cy="368409"/>
          </a:xfrm>
          <a:prstGeom prst="rect">
            <a:avLst/>
          </a:prstGeom>
          <a:solidFill>
            <a:srgbClr val="B4CAE7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Shape 31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BUSINESS MODEL</a:t>
            </a:r>
          </a:p>
        </p:txBody>
      </p:sp>
      <p:pic>
        <p:nvPicPr>
          <p:cNvPr id="319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813" y="1383938"/>
            <a:ext cx="8265618" cy="3985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2" name="Shape 322"/>
          <p:cNvSpPr/>
          <p:nvPr/>
        </p:nvSpPr>
        <p:spPr>
          <a:xfrm>
            <a:off x="134730" y="275878"/>
            <a:ext cx="294848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FUTURE SCOPE</a:t>
            </a:r>
          </a:p>
        </p:txBody>
      </p:sp>
      <p:sp>
        <p:nvSpPr>
          <p:cNvPr id="323" name="Shape 323"/>
          <p:cNvSpPr/>
          <p:nvPr/>
        </p:nvSpPr>
        <p:spPr>
          <a:xfrm>
            <a:off x="359814" y="1502307"/>
            <a:ext cx="6674033" cy="8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20578" indent="-220578" algn="just">
              <a:lnSpc>
                <a:spcPct val="150000"/>
              </a:lnSpc>
              <a:spcBef>
                <a:spcPts val="1200"/>
              </a:spcBef>
              <a:buSzPct val="100000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Users will find it easy if the ride finding is done via voice recognition through speech-to-text API.</a:t>
            </a:r>
          </a:p>
        </p:txBody>
      </p:sp>
      <p:pic>
        <p:nvPicPr>
          <p:cNvPr id="324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0794" y="1209818"/>
            <a:ext cx="1631857" cy="1641102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416084" y="3518077"/>
            <a:ext cx="6561491" cy="8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 algn="just">
              <a:lnSpc>
                <a:spcPct val="150000"/>
              </a:lnSpc>
              <a:spcBef>
                <a:spcPts val="1200"/>
              </a:spcBef>
              <a:buSzPct val="100000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Searching for a ride using a pic of a tourist location using Google Image Search</a:t>
            </a:r>
          </a:p>
        </p:txBody>
      </p:sp>
      <p:pic>
        <p:nvPicPr>
          <p:cNvPr id="326" name="image24.png" descr="http://www.parascript.com/wp-content/uploads/2013/09/icon03AllDataAndDocumentTyp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3845" y="3518077"/>
            <a:ext cx="2184844" cy="1638634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6953791" y="2897277"/>
            <a:ext cx="1970441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Speech-To-Text API</a:t>
            </a:r>
          </a:p>
        </p:txBody>
      </p:sp>
      <p:sp>
        <p:nvSpPr>
          <p:cNvPr id="328" name="Shape 328"/>
          <p:cNvSpPr/>
          <p:nvPr/>
        </p:nvSpPr>
        <p:spPr>
          <a:xfrm>
            <a:off x="6783892" y="5422024"/>
            <a:ext cx="2084518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Google Image Search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1" name="Shape 331"/>
          <p:cNvSpPr/>
          <p:nvPr/>
        </p:nvSpPr>
        <p:spPr>
          <a:xfrm>
            <a:off x="134728" y="275878"/>
            <a:ext cx="259061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A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REFERENCES</a:t>
            </a:r>
          </a:p>
        </p:txBody>
      </p:sp>
      <p:pic>
        <p:nvPicPr>
          <p:cNvPr id="332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300" y="1181686"/>
            <a:ext cx="8243669" cy="5229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Shape 151"/>
          <p:cNvSpPr/>
          <p:nvPr/>
        </p:nvSpPr>
        <p:spPr>
          <a:xfrm>
            <a:off x="145808" y="1181857"/>
            <a:ext cx="8662987" cy="418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Personalisation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Why Personalisation is vital in Ride - Sharing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Problem Definition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Current Scenario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Proposed Solution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System Architecture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Interest based Ride - Sharing Algorithm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Calculation of Similarity Score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Development Environment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Deployment Environment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Results &amp; Test Cases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Business Model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Future Scope</a:t>
            </a:r>
          </a:p>
          <a:p>
            <a:pPr marL="285750" indent="-285750" algn="just"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References</a:t>
            </a:r>
          </a:p>
        </p:txBody>
      </p:sp>
      <p:sp>
        <p:nvSpPr>
          <p:cNvPr id="152" name="Shape 152"/>
          <p:cNvSpPr/>
          <p:nvPr/>
        </p:nvSpPr>
        <p:spPr>
          <a:xfrm>
            <a:off x="134728" y="263180"/>
            <a:ext cx="402784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9" name="Group 339"/>
          <p:cNvGrpSpPr/>
          <p:nvPr/>
        </p:nvGrpSpPr>
        <p:grpSpPr>
          <a:xfrm>
            <a:off x="1506654" y="1835281"/>
            <a:ext cx="6905834" cy="3288495"/>
            <a:chOff x="-1" y="-1"/>
            <a:chExt cx="6905832" cy="3288493"/>
          </a:xfrm>
        </p:grpSpPr>
        <p:sp>
          <p:nvSpPr>
            <p:cNvPr id="335" name="Shape 335"/>
            <p:cNvSpPr/>
            <p:nvPr/>
          </p:nvSpPr>
          <p:spPr>
            <a:xfrm rot="10800000">
              <a:off x="-2" y="-2"/>
              <a:ext cx="3288492" cy="3288493"/>
            </a:xfrm>
            <a:prstGeom prst="rightArrow">
              <a:avLst>
                <a:gd name="adj1" fmla="val 50000"/>
                <a:gd name="adj2" fmla="val 3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grpSp>
          <p:nvGrpSpPr>
            <p:cNvPr id="338" name="Group 338"/>
            <p:cNvGrpSpPr/>
            <p:nvPr/>
          </p:nvGrpSpPr>
          <p:grpSpPr>
            <a:xfrm>
              <a:off x="3617332" y="-2"/>
              <a:ext cx="3288500" cy="3288494"/>
              <a:chOff x="-1" y="0"/>
              <a:chExt cx="3288499" cy="3288493"/>
            </a:xfrm>
          </p:grpSpPr>
          <p:sp>
            <p:nvSpPr>
              <p:cNvPr id="336" name="Shape 336"/>
              <p:cNvSpPr/>
              <p:nvPr/>
            </p:nvSpPr>
            <p:spPr>
              <a:xfrm>
                <a:off x="-1" y="-1"/>
                <a:ext cx="3288500" cy="3288494"/>
              </a:xfrm>
              <a:prstGeom prst="rightArrow">
                <a:avLst>
                  <a:gd name="adj1" fmla="val 50000"/>
                  <a:gd name="adj2" fmla="val 3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30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4000">
                    <a:solidFill>
                      <a:srgbClr val="FFFFFF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p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-2" y="1293722"/>
                <a:ext cx="2713012" cy="7010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defRPr>
                </a:lvl1pPr>
              </a:lstStyle>
              <a:p>
                <a:pPr/>
                <a:r>
                  <a:t>TIME</a:t>
                </a:r>
              </a:p>
            </p:txBody>
          </p:sp>
        </p:grpSp>
      </p:grpSp>
      <p:sp>
        <p:nvSpPr>
          <p:cNvPr id="340" name="Shape 340"/>
          <p:cNvSpPr/>
          <p:nvPr/>
        </p:nvSpPr>
        <p:spPr>
          <a:xfrm>
            <a:off x="2406194" y="3078477"/>
            <a:ext cx="2713005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Num" sz="quarter" idx="4294967295"/>
          </p:nvPr>
        </p:nvSpPr>
        <p:spPr>
          <a:xfrm>
            <a:off x="8517276" y="6527999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Shape 343"/>
          <p:cNvSpPr/>
          <p:nvPr>
            <p:ph type="title"/>
          </p:nvPr>
        </p:nvSpPr>
        <p:spPr>
          <a:xfrm>
            <a:off x="176550" y="9983"/>
            <a:ext cx="8340726" cy="1061159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PILLION ADVERTISEMENT</a:t>
            </a:r>
          </a:p>
        </p:txBody>
      </p:sp>
      <p:pic>
        <p:nvPicPr>
          <p:cNvPr id="344" name="media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078140"/>
            <a:ext cx="9144001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38000" fill="hold"/>
                                        <p:tgtEl>
                                          <p:spTgt spid="3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9" name="Group 349"/>
          <p:cNvGrpSpPr/>
          <p:nvPr/>
        </p:nvGrpSpPr>
        <p:grpSpPr>
          <a:xfrm>
            <a:off x="2520360" y="1996245"/>
            <a:ext cx="4103279" cy="2264903"/>
            <a:chOff x="-1" y="0"/>
            <a:chExt cx="4103278" cy="2264902"/>
          </a:xfrm>
        </p:grpSpPr>
        <p:sp>
          <p:nvSpPr>
            <p:cNvPr id="347" name="Shape 347"/>
            <p:cNvSpPr/>
            <p:nvPr/>
          </p:nvSpPr>
          <p:spPr>
            <a:xfrm>
              <a:off x="-2" y="0"/>
              <a:ext cx="4103280" cy="2264903"/>
            </a:xfrm>
            <a:prstGeom prst="roundRect">
              <a:avLst>
                <a:gd name="adj" fmla="val 75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371987" y="851779"/>
              <a:ext cx="3600155" cy="561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3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lvl1pPr>
            </a:lstStyle>
            <a:p>
              <a:pPr/>
              <a:r>
                <a:t>Question &amp; Answers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4" name="Group 354"/>
          <p:cNvGrpSpPr/>
          <p:nvPr/>
        </p:nvGrpSpPr>
        <p:grpSpPr>
          <a:xfrm>
            <a:off x="3434921" y="1524875"/>
            <a:ext cx="2330789" cy="1748093"/>
            <a:chOff x="-1" y="0"/>
            <a:chExt cx="2330788" cy="1748091"/>
          </a:xfrm>
        </p:grpSpPr>
        <p:sp>
          <p:nvSpPr>
            <p:cNvPr id="352" name="Shape 352"/>
            <p:cNvSpPr/>
            <p:nvPr/>
          </p:nvSpPr>
          <p:spPr>
            <a:xfrm>
              <a:off x="-2" y="0"/>
              <a:ext cx="2330790" cy="1748092"/>
            </a:xfrm>
            <a:prstGeom prst="roundRect">
              <a:avLst>
                <a:gd name="adj" fmla="val 75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38360" y="218725"/>
              <a:ext cx="2254064" cy="1310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defRPr>
              </a:lvl1pPr>
            </a:lstStyle>
            <a:p>
              <a:pPr/>
              <a:r>
                <a:t>THANK YOU</a:t>
              </a:r>
            </a:p>
          </p:txBody>
        </p:sp>
      </p:grpSp>
      <p:pic>
        <p:nvPicPr>
          <p:cNvPr id="355" name="image9.jpeg" descr="http://www.bluestemprairie.com/.a/6a00d834516a0869e2016760f339c3970b-800w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4632" y="3499710"/>
            <a:ext cx="2539395" cy="2849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image3.png" descr="http://www.10duke.com/images/personalisation_icon_forB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5775" y="1183079"/>
            <a:ext cx="5346066" cy="1428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481013" y="2489155"/>
            <a:ext cx="8662987" cy="388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 algn="just">
              <a:lnSpc>
                <a:spcPct val="20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Making something suitable for the ​needs of a individual</a:t>
            </a:r>
            <a:endParaRPr>
              <a:solidFill>
                <a:srgbClr val="008A87"/>
              </a:solidFill>
            </a:endParaRPr>
          </a:p>
          <a:p>
            <a:pPr marL="285750" indent="-285750" algn="just">
              <a:lnSpc>
                <a:spcPct val="20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Personalisation is sometimes referred to as one-to-one marketing</a:t>
            </a:r>
            <a:endParaRPr>
              <a:solidFill>
                <a:srgbClr val="008A87"/>
              </a:solidFill>
            </a:endParaRPr>
          </a:p>
          <a:p>
            <a:pPr marL="285750" indent="-285750" algn="just">
              <a:lnSpc>
                <a:spcPct val="20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Who doesn’t enjoy that feeling of walking into a shop and being recognised, welcomed and treated as an individual?</a:t>
            </a:r>
            <a:endParaRPr>
              <a:solidFill>
                <a:srgbClr val="008A87"/>
              </a:solidFill>
            </a:endParaRPr>
          </a:p>
          <a:p>
            <a:pPr marL="285750" indent="-285750" algn="just">
              <a:lnSpc>
                <a:spcPct val="20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Personalisation is a means of meeting the customer's needs more effectively and efficiently, making interactions faster and easier and, consequently, increasing customer satisfaction</a:t>
            </a:r>
          </a:p>
        </p:txBody>
      </p:sp>
      <p:sp>
        <p:nvSpPr>
          <p:cNvPr id="157" name="Shape 157"/>
          <p:cNvSpPr/>
          <p:nvPr/>
        </p:nvSpPr>
        <p:spPr>
          <a:xfrm>
            <a:off x="134728" y="263180"/>
            <a:ext cx="402784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PERSONALISATION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xfrm>
            <a:off x="282537" y="1565403"/>
            <a:ext cx="8251005" cy="4066039"/>
          </a:xfrm>
          <a:prstGeom prst="rect">
            <a:avLst/>
          </a:prstGeom>
        </p:spPr>
        <p:txBody>
          <a:bodyPr/>
          <a:lstStyle/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The more we know about the riders, the better and more custom-fit services we can provide for them.</a:t>
            </a:r>
            <a:endParaRPr>
              <a:solidFill>
                <a:srgbClr val="008A87"/>
              </a:solidFill>
            </a:endParaRPr>
          </a:p>
          <a:p>
            <a:pPr marL="180472" indent="-180472" algn="just">
              <a:lnSpc>
                <a:spcPct val="150000"/>
              </a:lnSpc>
              <a:buClrTx/>
              <a:buSzPct val="100000"/>
              <a:buFontTx/>
              <a:defRPr sz="18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By Personalisation, quality and the style of the journey can be enhanced and shift it from traditional customer service to customer-focused service.</a:t>
            </a:r>
          </a:p>
        </p:txBody>
      </p:sp>
      <p:sp>
        <p:nvSpPr>
          <p:cNvPr id="161" name="Shape 161"/>
          <p:cNvSpPr/>
          <p:nvPr/>
        </p:nvSpPr>
        <p:spPr>
          <a:xfrm>
            <a:off x="70541" y="60616"/>
            <a:ext cx="8674997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WHY PERSONALISATION IS VITAL IN RIDE SHARING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Shape 164"/>
          <p:cNvSpPr/>
          <p:nvPr/>
        </p:nvSpPr>
        <p:spPr>
          <a:xfrm>
            <a:off x="134730" y="275880"/>
            <a:ext cx="429903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PROBLEM DEFINITION</a:t>
            </a:r>
          </a:p>
        </p:txBody>
      </p:sp>
      <p:sp>
        <p:nvSpPr>
          <p:cNvPr id="165" name="Shape 165"/>
          <p:cNvSpPr/>
          <p:nvPr/>
        </p:nvSpPr>
        <p:spPr>
          <a:xfrm>
            <a:off x="261027" y="1230234"/>
            <a:ext cx="8709553" cy="821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457200" indent="-457200" algn="just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Passengers with different likes &amp; dis-likes find it uneasy while travelling which results for major of them opting out of the ride-sharing.</a:t>
            </a:r>
          </a:p>
        </p:txBody>
      </p:sp>
      <p:pic>
        <p:nvPicPr>
          <p:cNvPr id="166" name="media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37444" y="2204940"/>
            <a:ext cx="7356720" cy="4138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9900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404813" y="0"/>
            <a:ext cx="8340726" cy="1061159"/>
          </a:xfrm>
          <a:prstGeom prst="rect">
            <a:avLst/>
          </a:prstGeom>
        </p:spPr>
        <p:txBody>
          <a:bodyPr/>
          <a:lstStyle>
            <a:lvl1pPr algn="just">
              <a:defRPr cap="all"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Small Survey  </a:t>
            </a:r>
          </a:p>
        </p:txBody>
      </p:sp>
      <p:sp>
        <p:nvSpPr>
          <p:cNvPr id="169" name="Shape 169"/>
          <p:cNvSpPr/>
          <p:nvPr/>
        </p:nvSpPr>
        <p:spPr>
          <a:xfrm>
            <a:off x="503272" y="2417385"/>
            <a:ext cx="1214879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just">
              <a:lnSpc>
                <a:spcPct val="95000"/>
              </a:lnSpc>
              <a:spcBef>
                <a:spcPts val="1200"/>
              </a:spcBef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Uber Driver</a:t>
            </a:r>
          </a:p>
        </p:txBody>
      </p:sp>
      <p:sp>
        <p:nvSpPr>
          <p:cNvPr id="170" name="Shape 170"/>
          <p:cNvSpPr/>
          <p:nvPr/>
        </p:nvSpPr>
        <p:spPr>
          <a:xfrm>
            <a:off x="2266376" y="1492446"/>
            <a:ext cx="5349241" cy="66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 algn="just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>
                <a:solidFill>
                  <a:srgbClr val="0A4B9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Uber Driver said that he had an issue with his customers because of the language barrier</a:t>
            </a:r>
          </a:p>
        </p:txBody>
      </p:sp>
      <p:sp>
        <p:nvSpPr>
          <p:cNvPr id="171" name="Shape 171"/>
          <p:cNvSpPr/>
          <p:nvPr/>
        </p:nvSpPr>
        <p:spPr>
          <a:xfrm>
            <a:off x="2266376" y="4837917"/>
            <a:ext cx="5349241" cy="66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 algn="just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>
                <a:solidFill>
                  <a:schemeClr val="accent1">
                    <a:lumOff val="-7607"/>
                  </a:schemeClr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Bla Bla car App user stated that he had a nuisance with his passenger since he was very talkative.</a:t>
            </a:r>
          </a:p>
        </p:txBody>
      </p:sp>
      <p:sp>
        <p:nvSpPr>
          <p:cNvPr id="172" name="Shape 172"/>
          <p:cNvSpPr/>
          <p:nvPr/>
        </p:nvSpPr>
        <p:spPr>
          <a:xfrm>
            <a:off x="573148" y="4200788"/>
            <a:ext cx="1087965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Ola Driver</a:t>
            </a:r>
          </a:p>
        </p:txBody>
      </p:sp>
      <p:sp>
        <p:nvSpPr>
          <p:cNvPr id="173" name="Shape 173"/>
          <p:cNvSpPr/>
          <p:nvPr/>
        </p:nvSpPr>
        <p:spPr>
          <a:xfrm>
            <a:off x="370745" y="5933359"/>
            <a:ext cx="2110527" cy="383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5000"/>
              </a:lnSpc>
              <a:spcBef>
                <a:spcPts val="1200"/>
              </a:spcBef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Bla Bla Car App User</a:t>
            </a:r>
          </a:p>
        </p:txBody>
      </p:sp>
      <p:sp>
        <p:nvSpPr>
          <p:cNvPr id="174" name="Shape 174"/>
          <p:cNvSpPr/>
          <p:nvPr/>
        </p:nvSpPr>
        <p:spPr>
          <a:xfrm>
            <a:off x="2266376" y="3178796"/>
            <a:ext cx="5349241" cy="938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80472" indent="-180472" algn="just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>
                <a:solidFill>
                  <a:srgbClr val="0A4B9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A Ola Driver stated that he doesn’t like to hear songs aloud but because of the customers compulsion it makes him an annoyance for him.</a:t>
            </a:r>
          </a:p>
        </p:txBody>
      </p:sp>
      <p:pic>
        <p:nvPicPr>
          <p:cNvPr id="175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216" y="2972673"/>
            <a:ext cx="1644800" cy="1061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4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121" y="1241216"/>
            <a:ext cx="1503006" cy="1127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5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025" y="4667929"/>
            <a:ext cx="1503005" cy="1148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Shape 180"/>
          <p:cNvSpPr/>
          <p:nvPr/>
        </p:nvSpPr>
        <p:spPr>
          <a:xfrm>
            <a:off x="1583167" y="4910027"/>
            <a:ext cx="603746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50000"/>
              </a:lnSpc>
              <a:defRPr sz="2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Non-smoking rider + Smoking Driver = Nuisance!! </a:t>
            </a:r>
          </a:p>
        </p:txBody>
      </p:sp>
      <p:sp>
        <p:nvSpPr>
          <p:cNvPr id="181" name="Shape 181"/>
          <p:cNvSpPr/>
          <p:nvPr/>
        </p:nvSpPr>
        <p:spPr>
          <a:xfrm>
            <a:off x="134728" y="275880"/>
            <a:ext cx="396526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CURRENT SCENARIO</a:t>
            </a:r>
          </a:p>
        </p:txBody>
      </p:sp>
      <p:sp>
        <p:nvSpPr>
          <p:cNvPr id="182" name="Shape 182"/>
          <p:cNvSpPr/>
          <p:nvPr/>
        </p:nvSpPr>
        <p:spPr>
          <a:xfrm>
            <a:off x="149316" y="1318488"/>
            <a:ext cx="19202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Scenario 1</a:t>
            </a:r>
          </a:p>
        </p:txBody>
      </p:sp>
      <p:pic>
        <p:nvPicPr>
          <p:cNvPr id="183" name="image6.jpeg" descr="http://media.irishcentral.com/images/MI+Smoking+in+a+car+Gett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8185" y="2101637"/>
            <a:ext cx="3371642" cy="2531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Num" sz="quarter" idx="4294967295"/>
          </p:nvPr>
        </p:nvSpPr>
        <p:spPr>
          <a:xfrm>
            <a:off x="8517276" y="6528002"/>
            <a:ext cx="626728" cy="226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Shape 186"/>
          <p:cNvSpPr/>
          <p:nvPr/>
        </p:nvSpPr>
        <p:spPr>
          <a:xfrm>
            <a:off x="134732" y="1243963"/>
            <a:ext cx="19202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3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Scenario 2</a:t>
            </a:r>
          </a:p>
        </p:txBody>
      </p:sp>
      <p:sp>
        <p:nvSpPr>
          <p:cNvPr id="187" name="Shape 187"/>
          <p:cNvSpPr/>
          <p:nvPr/>
        </p:nvSpPr>
        <p:spPr>
          <a:xfrm>
            <a:off x="1084560" y="4843369"/>
            <a:ext cx="624566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20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Speeding Driver + Anxious passenger  = Terrible Ride </a:t>
            </a:r>
          </a:p>
        </p:txBody>
      </p:sp>
      <p:pic>
        <p:nvPicPr>
          <p:cNvPr id="188" name="image7.jpeg" descr="http://www.minicklaw.com/wp-content/uploads/2015/09/image0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8741" y="1985809"/>
            <a:ext cx="3364566" cy="243379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134728" y="275880"/>
            <a:ext cx="396526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b="1" sz="2900">
                <a:solidFill>
                  <a:srgbClr val="00549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</a:lstStyle>
          <a:p>
            <a:pPr/>
            <a:r>
              <a:t>CURRENT SCENARIO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nisys_External_2014">
  <a:themeElements>
    <a:clrScheme name="Unisys_External_2014">
      <a:dk1>
        <a:srgbClr val="25282A"/>
      </a:dk1>
      <a:lt1>
        <a:srgbClr val="FFFFFF"/>
      </a:lt1>
      <a:dk2>
        <a:srgbClr val="A7A7A7"/>
      </a:dk2>
      <a:lt2>
        <a:srgbClr val="535353"/>
      </a:lt2>
      <a:accent1>
        <a:srgbClr val="0070C2"/>
      </a:accent1>
      <a:accent2>
        <a:srgbClr val="40860C"/>
      </a:accent2>
      <a:accent3>
        <a:srgbClr val="622D8C"/>
      </a:accent3>
      <a:accent4>
        <a:srgbClr val="FFC82E"/>
      </a:accent4>
      <a:accent5>
        <a:srgbClr val="901A29"/>
      </a:accent5>
      <a:accent6>
        <a:srgbClr val="666666"/>
      </a:accent6>
      <a:hlink>
        <a:srgbClr val="0000FF"/>
      </a:hlink>
      <a:folHlink>
        <a:srgbClr val="FF00FF"/>
      </a:folHlink>
    </a:clrScheme>
    <a:fontScheme name="Unisys_External_201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sys_External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5282A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5282A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nisys_External_2014">
  <a:themeElements>
    <a:clrScheme name="Unisys_External_201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0C2"/>
      </a:accent1>
      <a:accent2>
        <a:srgbClr val="40860C"/>
      </a:accent2>
      <a:accent3>
        <a:srgbClr val="622D8C"/>
      </a:accent3>
      <a:accent4>
        <a:srgbClr val="FFC82E"/>
      </a:accent4>
      <a:accent5>
        <a:srgbClr val="901A29"/>
      </a:accent5>
      <a:accent6>
        <a:srgbClr val="666666"/>
      </a:accent6>
      <a:hlink>
        <a:srgbClr val="0000FF"/>
      </a:hlink>
      <a:folHlink>
        <a:srgbClr val="FF00FF"/>
      </a:folHlink>
    </a:clrScheme>
    <a:fontScheme name="Unisys_External_201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nisys_External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5282A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5282A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